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sldIdLst>
    <p:sldId id="256" r:id="rId2"/>
    <p:sldId id="257" r:id="rId3"/>
    <p:sldId id="258" r:id="rId4"/>
    <p:sldId id="259" r:id="rId5"/>
    <p:sldId id="260" r:id="rId6"/>
    <p:sldId id="261" r:id="rId7"/>
    <p:sldId id="284" r:id="rId8"/>
    <p:sldId id="285" r:id="rId9"/>
    <p:sldId id="286" r:id="rId10"/>
    <p:sldId id="287" r:id="rId11"/>
    <p:sldId id="262" r:id="rId12"/>
    <p:sldId id="263" r:id="rId13"/>
    <p:sldId id="264" r:id="rId14"/>
    <p:sldId id="266" r:id="rId15"/>
    <p:sldId id="272" r:id="rId16"/>
    <p:sldId id="273" r:id="rId17"/>
    <p:sldId id="274" r:id="rId18"/>
    <p:sldId id="275" r:id="rId19"/>
    <p:sldId id="276" r:id="rId20"/>
    <p:sldId id="277" r:id="rId21"/>
    <p:sldId id="281" r:id="rId22"/>
    <p:sldId id="280" r:id="rId23"/>
    <p:sldId id="268" r:id="rId24"/>
    <p:sldId id="270" r:id="rId25"/>
    <p:sldId id="279" r:id="rId26"/>
    <p:sldId id="27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82" autoAdjust="0"/>
    <p:restoredTop sz="94660"/>
  </p:normalViewPr>
  <p:slideViewPr>
    <p:cSldViewPr snapToGrid="0">
      <p:cViewPr varScale="1">
        <p:scale>
          <a:sx n="69" d="100"/>
          <a:sy n="69" d="100"/>
        </p:scale>
        <p:origin x="3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4D34C-8ED5-4F5F-9C86-3C4520F545CE}"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E8275-E217-4FAC-AB63-8942E1909E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040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4D34C-8ED5-4F5F-9C86-3C4520F545CE}"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67035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4D34C-8ED5-4F5F-9C86-3C4520F545CE}"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33274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4D34C-8ED5-4F5F-9C86-3C4520F545CE}"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352398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4D34C-8ED5-4F5F-9C86-3C4520F545CE}"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9E8275-E217-4FAC-AB63-8942E1909E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3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4D34C-8ED5-4F5F-9C86-3C4520F545CE}"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499343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4D34C-8ED5-4F5F-9C86-3C4520F545CE}" type="datetimeFigureOut">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607028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4D34C-8ED5-4F5F-9C86-3C4520F545CE}" type="datetimeFigureOut">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350054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34D34C-8ED5-4F5F-9C86-3C4520F545CE}" type="datetimeFigureOut">
              <a:rPr lang="en-IN" smtClean="0"/>
              <a:t>03-04-2024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287459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34D34C-8ED5-4F5F-9C86-3C4520F545CE}" type="datetimeFigureOut">
              <a:rPr lang="en-IN" smtClean="0"/>
              <a:t>03-04-2024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9E8275-E217-4FAC-AB63-8942E1909ED1}" type="slidenum">
              <a:rPr lang="en-IN" smtClean="0"/>
              <a:t>‹#›</a:t>
            </a:fld>
            <a:endParaRPr lang="en-IN"/>
          </a:p>
        </p:txBody>
      </p:sp>
    </p:spTree>
    <p:extLst>
      <p:ext uri="{BB962C8B-B14F-4D97-AF65-F5344CB8AC3E}">
        <p14:creationId xmlns:p14="http://schemas.microsoft.com/office/powerpoint/2010/main" val="8332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34D34C-8ED5-4F5F-9C86-3C4520F545CE}"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9E8275-E217-4FAC-AB63-8942E1909ED1}" type="slidenum">
              <a:rPr lang="en-IN" smtClean="0"/>
              <a:t>‹#›</a:t>
            </a:fld>
            <a:endParaRPr lang="en-IN"/>
          </a:p>
        </p:txBody>
      </p:sp>
    </p:spTree>
    <p:extLst>
      <p:ext uri="{BB962C8B-B14F-4D97-AF65-F5344CB8AC3E}">
        <p14:creationId xmlns:p14="http://schemas.microsoft.com/office/powerpoint/2010/main" val="101363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34D34C-8ED5-4F5F-9C86-3C4520F545CE}" type="datetimeFigureOut">
              <a:rPr lang="en-IN" smtClean="0"/>
              <a:t>03-04-2024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9E8275-E217-4FAC-AB63-8942E1909ED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271202"/>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D8F4-D4EB-DB6E-B238-4CAB104CD775}"/>
              </a:ext>
            </a:extLst>
          </p:cNvPr>
          <p:cNvSpPr>
            <a:spLocks noGrp="1"/>
          </p:cNvSpPr>
          <p:nvPr>
            <p:ph type="ctrTitle"/>
          </p:nvPr>
        </p:nvSpPr>
        <p:spPr/>
        <p:txBody>
          <a:bodyPr/>
          <a:lstStyle/>
          <a:p>
            <a:r>
              <a:rPr lang="en-IN" dirty="0"/>
              <a:t>Resume Classification using NLP</a:t>
            </a:r>
          </a:p>
        </p:txBody>
      </p:sp>
    </p:spTree>
    <p:extLst>
      <p:ext uri="{BB962C8B-B14F-4D97-AF65-F5344CB8AC3E}">
        <p14:creationId xmlns:p14="http://schemas.microsoft.com/office/powerpoint/2010/main" val="264092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45018" cy="34464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018" y="0"/>
            <a:ext cx="6253017" cy="3283527"/>
          </a:xfrm>
          <a:prstGeom prst="rect">
            <a:avLst/>
          </a:prstGeom>
        </p:spPr>
      </p:pic>
      <p:sp>
        <p:nvSpPr>
          <p:cNvPr id="4" name="Rectangle 3"/>
          <p:cNvSpPr/>
          <p:nvPr/>
        </p:nvSpPr>
        <p:spPr>
          <a:xfrm>
            <a:off x="1006763" y="3733953"/>
            <a:ext cx="10030692"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Calibri" panose="020F0502020204030204" pitchFamily="34" charset="0"/>
              </a:rPr>
              <a:t>For </a:t>
            </a:r>
            <a:r>
              <a:rPr lang="en-US" dirty="0">
                <a:solidFill>
                  <a:srgbClr val="000000"/>
                </a:solidFill>
                <a:latin typeface="Calibri" panose="020F0502020204030204" pitchFamily="34" charset="0"/>
                <a:cs typeface="Calibri" panose="020F0502020204030204" pitchFamily="34" charset="0"/>
              </a:rPr>
              <a:t>workday , SQL developer, and react developer top 10 skills are covered with people having bachelors </a:t>
            </a:r>
            <a:r>
              <a:rPr lang="en-US" dirty="0" smtClean="0">
                <a:solidFill>
                  <a:srgbClr val="000000"/>
                </a:solidFill>
                <a:latin typeface="Calibri" panose="020F0502020204030204" pitchFamily="34" charset="0"/>
                <a:cs typeface="Calibri" panose="020F0502020204030204" pitchFamily="34" charset="0"/>
              </a:rPr>
              <a:t>degree.</a:t>
            </a:r>
            <a:endParaRPr lang="en-US" dirty="0">
              <a:solidFill>
                <a:srgbClr val="000000"/>
              </a:solidFill>
              <a:latin typeface="Calibri" panose="020F0502020204030204" pitchFamily="34" charset="0"/>
              <a:cs typeface="Calibri" panose="020F0502020204030204" pitchFamily="34" charset="0"/>
            </a:endParaRPr>
          </a:p>
        </p:txBody>
      </p:sp>
      <p:sp>
        <p:nvSpPr>
          <p:cNvPr id="5" name="Rectangle 4"/>
          <p:cNvSpPr/>
          <p:nvPr/>
        </p:nvSpPr>
        <p:spPr>
          <a:xfrm>
            <a:off x="1006763" y="4667739"/>
            <a:ext cx="9485746"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Calibri" panose="020F0502020204030204" pitchFamily="34" charset="0"/>
                <a:cs typeface="Calibri" panose="020F0502020204030204" pitchFamily="34" charset="0"/>
              </a:rPr>
              <a:t>People </a:t>
            </a:r>
            <a:r>
              <a:rPr lang="en-US" dirty="0">
                <a:solidFill>
                  <a:srgbClr val="000000"/>
                </a:solidFill>
                <a:latin typeface="Calibri" panose="020F0502020204030204" pitchFamily="34" charset="0"/>
                <a:cs typeface="Calibri" panose="020F0502020204030204" pitchFamily="34" charset="0"/>
              </a:rPr>
              <a:t>soft top 10 skills require people having masters </a:t>
            </a:r>
            <a:r>
              <a:rPr lang="en-US" dirty="0" smtClean="0">
                <a:solidFill>
                  <a:srgbClr val="000000"/>
                </a:solidFill>
                <a:latin typeface="Calibri" panose="020F0502020204030204" pitchFamily="34" charset="0"/>
                <a:cs typeface="Calibri" panose="020F0502020204030204" pitchFamily="34" charset="0"/>
              </a:rPr>
              <a:t>degree.</a:t>
            </a:r>
            <a:endParaRPr lang="en-US"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615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7BC6-C956-279D-B828-DE0B647F4828}"/>
              </a:ext>
            </a:extLst>
          </p:cNvPr>
          <p:cNvSpPr>
            <a:spLocks noGrp="1"/>
          </p:cNvSpPr>
          <p:nvPr>
            <p:ph type="title"/>
          </p:nvPr>
        </p:nvSpPr>
        <p:spPr/>
        <p:txBody>
          <a:bodyPr/>
          <a:lstStyle/>
          <a:p>
            <a:r>
              <a:rPr lang="en-IN" dirty="0"/>
              <a:t>Text Processing-</a:t>
            </a:r>
          </a:p>
        </p:txBody>
      </p:sp>
      <p:sp>
        <p:nvSpPr>
          <p:cNvPr id="3" name="Content Placeholder 2">
            <a:extLst>
              <a:ext uri="{FF2B5EF4-FFF2-40B4-BE49-F238E27FC236}">
                <a16:creationId xmlns:a16="http://schemas.microsoft.com/office/drawing/2014/main" id="{DCD4700F-B88A-4153-B2B5-70C4B64D51AB}"/>
              </a:ext>
            </a:extLst>
          </p:cNvPr>
          <p:cNvSpPr>
            <a:spLocks noGrp="1"/>
          </p:cNvSpPr>
          <p:nvPr>
            <p:ph idx="1"/>
          </p:nvPr>
        </p:nvSpPr>
        <p:spPr/>
        <p:txBody>
          <a:bodyPr/>
          <a:lstStyle/>
          <a:p>
            <a:pPr>
              <a:buFont typeface="Arial" panose="020B0604020202020204" pitchFamily="34" charset="0"/>
              <a:buChar char="•"/>
            </a:pPr>
            <a:r>
              <a:rPr lang="en-IN" dirty="0"/>
              <a:t>Remove patterns.</a:t>
            </a:r>
          </a:p>
          <a:p>
            <a:pPr>
              <a:buFont typeface="Arial" panose="020B0604020202020204" pitchFamily="34" charset="0"/>
              <a:buChar char="•"/>
            </a:pPr>
            <a:r>
              <a:rPr lang="en-IN" dirty="0"/>
              <a:t>Remove Urls</a:t>
            </a:r>
          </a:p>
          <a:p>
            <a:pPr>
              <a:buFont typeface="Arial" panose="020B0604020202020204" pitchFamily="34" charset="0"/>
              <a:buChar char="•"/>
            </a:pPr>
            <a:r>
              <a:rPr lang="en-IN" dirty="0"/>
              <a:t>Text cleaning – Punctuations, lowercase, Square brackets, etc</a:t>
            </a:r>
          </a:p>
          <a:p>
            <a:pPr>
              <a:buFont typeface="Arial" panose="020B0604020202020204" pitchFamily="34" charset="0"/>
              <a:buChar char="•"/>
            </a:pPr>
            <a:r>
              <a:rPr lang="en-IN" dirty="0"/>
              <a:t>Removing Emogis</a:t>
            </a:r>
          </a:p>
          <a:p>
            <a:pPr>
              <a:buFont typeface="Arial" panose="020B0604020202020204" pitchFamily="34" charset="0"/>
              <a:buChar char="•"/>
            </a:pPr>
            <a:r>
              <a:rPr lang="en-IN" dirty="0"/>
              <a:t>Applying Tokenization</a:t>
            </a:r>
          </a:p>
          <a:p>
            <a:pPr>
              <a:buFont typeface="Arial" panose="020B0604020202020204" pitchFamily="34" charset="0"/>
              <a:buChar char="•"/>
            </a:pPr>
            <a:r>
              <a:rPr lang="en-IN" dirty="0"/>
              <a:t>Removing stopwords</a:t>
            </a:r>
          </a:p>
          <a:p>
            <a:pPr>
              <a:buFont typeface="Arial" panose="020B0604020202020204" pitchFamily="34" charset="0"/>
              <a:buChar char="•"/>
            </a:pPr>
            <a:r>
              <a:rPr lang="en-IN" dirty="0"/>
              <a:t>Applying Lemmatization</a:t>
            </a:r>
          </a:p>
          <a:p>
            <a:pPr>
              <a:buFont typeface="Arial" panose="020B0604020202020204" pitchFamily="34" charset="0"/>
              <a:buChar char="•"/>
            </a:pPr>
            <a:r>
              <a:rPr lang="en-IN" dirty="0"/>
              <a:t>Applying CountVectorizer</a:t>
            </a:r>
          </a:p>
          <a:p>
            <a:pPr>
              <a:buFont typeface="Arial" panose="020B0604020202020204" pitchFamily="34" charset="0"/>
              <a:buChar char="•"/>
            </a:pPr>
            <a:r>
              <a:rPr lang="en-IN" dirty="0"/>
              <a:t>Applying CountVectorizer on NGrams</a:t>
            </a:r>
          </a:p>
          <a:p>
            <a:pPr algn="r">
              <a:buFont typeface="Arial" panose="020B0604020202020204" pitchFamily="34" charset="0"/>
              <a:buChar char="•"/>
            </a:pPr>
            <a:endParaRPr lang="en-IN" dirty="0"/>
          </a:p>
        </p:txBody>
      </p:sp>
    </p:spTree>
    <p:extLst>
      <p:ext uri="{BB962C8B-B14F-4D97-AF65-F5344CB8AC3E}">
        <p14:creationId xmlns:p14="http://schemas.microsoft.com/office/powerpoint/2010/main" val="1879890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2272-F38B-A492-B596-CD90BDE2C4D8}"/>
              </a:ext>
            </a:extLst>
          </p:cNvPr>
          <p:cNvSpPr>
            <a:spLocks noGrp="1"/>
          </p:cNvSpPr>
          <p:nvPr>
            <p:ph type="title"/>
          </p:nvPr>
        </p:nvSpPr>
        <p:spPr/>
        <p:txBody>
          <a:bodyPr/>
          <a:lstStyle/>
          <a:p>
            <a:r>
              <a:rPr lang="en-IN" dirty="0"/>
              <a:t>Most used words-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8668" y="1962053"/>
            <a:ext cx="7594990" cy="3791145"/>
          </a:xfrm>
        </p:spPr>
      </p:pic>
    </p:spTree>
    <p:extLst>
      <p:ext uri="{BB962C8B-B14F-4D97-AF65-F5344CB8AC3E}">
        <p14:creationId xmlns:p14="http://schemas.microsoft.com/office/powerpoint/2010/main" val="457346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93621-B6BF-8E70-BB56-50C1B899FD45}"/>
              </a:ext>
            </a:extLst>
          </p:cNvPr>
          <p:cNvSpPr>
            <a:spLocks noGrp="1"/>
          </p:cNvSpPr>
          <p:nvPr>
            <p:ph type="title"/>
          </p:nvPr>
        </p:nvSpPr>
        <p:spPr/>
        <p:txBody>
          <a:bodyPr/>
          <a:lstStyle/>
          <a:p>
            <a:r>
              <a:rPr lang="en-IN" dirty="0" smtClean="0"/>
              <a:t>Word cloud-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4" y="1900820"/>
            <a:ext cx="7407564" cy="2130590"/>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7963" y="4072668"/>
            <a:ext cx="7758545" cy="2194291"/>
          </a:xfrm>
        </p:spPr>
      </p:pic>
    </p:spTree>
    <p:extLst>
      <p:ext uri="{BB962C8B-B14F-4D97-AF65-F5344CB8AC3E}">
        <p14:creationId xmlns:p14="http://schemas.microsoft.com/office/powerpoint/2010/main" val="62031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678C-040F-7F0C-193B-05CA4EEDD1B4}"/>
              </a:ext>
            </a:extLst>
          </p:cNvPr>
          <p:cNvSpPr>
            <a:spLocks noGrp="1"/>
          </p:cNvSpPr>
          <p:nvPr>
            <p:ph type="title"/>
          </p:nvPr>
        </p:nvSpPr>
        <p:spPr/>
        <p:txBody>
          <a:bodyPr/>
          <a:lstStyle/>
          <a:p>
            <a:r>
              <a:rPr lang="en-IN" dirty="0"/>
              <a:t>Model building-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50" y="1965483"/>
            <a:ext cx="10796017" cy="4156183"/>
          </a:xfrm>
          <a:prstGeom prst="rect">
            <a:avLst/>
          </a:prstGeom>
        </p:spPr>
      </p:pic>
    </p:spTree>
    <p:extLst>
      <p:ext uri="{BB962C8B-B14F-4D97-AF65-F5344CB8AC3E}">
        <p14:creationId xmlns:p14="http://schemas.microsoft.com/office/powerpoint/2010/main" val="385677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261" y="1923908"/>
            <a:ext cx="10058400" cy="39184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261" y="1039528"/>
            <a:ext cx="10058400" cy="788955"/>
          </a:xfrm>
          <a:prstGeom prst="rect">
            <a:avLst/>
          </a:prstGeom>
        </p:spPr>
      </p:pic>
    </p:spTree>
    <p:extLst>
      <p:ext uri="{BB962C8B-B14F-4D97-AF65-F5344CB8AC3E}">
        <p14:creationId xmlns:p14="http://schemas.microsoft.com/office/powerpoint/2010/main" val="183695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310" y="1885406"/>
            <a:ext cx="10058400" cy="393229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310" y="1087655"/>
            <a:ext cx="10058400" cy="673451"/>
          </a:xfrm>
          <a:prstGeom prst="rect">
            <a:avLst/>
          </a:prstGeom>
        </p:spPr>
      </p:pic>
    </p:spTree>
    <p:extLst>
      <p:ext uri="{BB962C8B-B14F-4D97-AF65-F5344CB8AC3E}">
        <p14:creationId xmlns:p14="http://schemas.microsoft.com/office/powerpoint/2010/main" val="343099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089" y="1914482"/>
            <a:ext cx="10058400" cy="39631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089" y="1164657"/>
            <a:ext cx="10058400" cy="749825"/>
          </a:xfrm>
          <a:prstGeom prst="rect">
            <a:avLst/>
          </a:prstGeom>
        </p:spPr>
      </p:pic>
    </p:spTree>
    <p:extLst>
      <p:ext uri="{BB962C8B-B14F-4D97-AF65-F5344CB8AC3E}">
        <p14:creationId xmlns:p14="http://schemas.microsoft.com/office/powerpoint/2010/main" val="342941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85" y="1929759"/>
            <a:ext cx="10058400" cy="38272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085" y="1029904"/>
            <a:ext cx="10058400" cy="798580"/>
          </a:xfrm>
          <a:prstGeom prst="rect">
            <a:avLst/>
          </a:prstGeom>
        </p:spPr>
      </p:pic>
    </p:spTree>
    <p:extLst>
      <p:ext uri="{BB962C8B-B14F-4D97-AF65-F5344CB8AC3E}">
        <p14:creationId xmlns:p14="http://schemas.microsoft.com/office/powerpoint/2010/main" val="312948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190" y="1920633"/>
            <a:ext cx="10058400" cy="39204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90" y="1029903"/>
            <a:ext cx="10058400" cy="890731"/>
          </a:xfrm>
          <a:prstGeom prst="rect">
            <a:avLst/>
          </a:prstGeom>
        </p:spPr>
      </p:pic>
    </p:spTree>
    <p:extLst>
      <p:ext uri="{BB962C8B-B14F-4D97-AF65-F5344CB8AC3E}">
        <p14:creationId xmlns:p14="http://schemas.microsoft.com/office/powerpoint/2010/main" val="114711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2862-2DC7-B615-7820-E8416E2CD6F4}"/>
              </a:ext>
            </a:extLst>
          </p:cNvPr>
          <p:cNvSpPr>
            <a:spLocks noGrp="1"/>
          </p:cNvSpPr>
          <p:nvPr>
            <p:ph type="title"/>
          </p:nvPr>
        </p:nvSpPr>
        <p:spPr/>
        <p:txBody>
          <a:bodyPr/>
          <a:lstStyle/>
          <a:p>
            <a:r>
              <a:rPr lang="en-IN" dirty="0"/>
              <a:t>Group Members-</a:t>
            </a:r>
          </a:p>
        </p:txBody>
      </p:sp>
      <p:sp>
        <p:nvSpPr>
          <p:cNvPr id="3" name="Content Placeholder 2">
            <a:extLst>
              <a:ext uri="{FF2B5EF4-FFF2-40B4-BE49-F238E27FC236}">
                <a16:creationId xmlns:a16="http://schemas.microsoft.com/office/drawing/2014/main" id="{A083FAEF-944B-FF92-9EE0-61ECE111E3D3}"/>
              </a:ext>
            </a:extLst>
          </p:cNvPr>
          <p:cNvSpPr>
            <a:spLocks noGrp="1"/>
          </p:cNvSpPr>
          <p:nvPr>
            <p:ph idx="1"/>
          </p:nvPr>
        </p:nvSpPr>
        <p:spPr/>
        <p:txBody>
          <a:bodyPr/>
          <a:lstStyle/>
          <a:p>
            <a:r>
              <a:rPr lang="en-IN" dirty="0"/>
              <a:t>Mr. Shreyash Subhash </a:t>
            </a:r>
            <a:r>
              <a:rPr lang="en-IN" dirty="0" smtClean="0"/>
              <a:t>Hiwale</a:t>
            </a:r>
          </a:p>
          <a:p>
            <a:r>
              <a:rPr lang="en-US" dirty="0"/>
              <a:t>Miss. Pragati Rajendra </a:t>
            </a:r>
            <a:r>
              <a:rPr lang="en-US" dirty="0" smtClean="0"/>
              <a:t>Swami</a:t>
            </a:r>
          </a:p>
          <a:p>
            <a:r>
              <a:rPr lang="en-IN" dirty="0" smtClean="0"/>
              <a:t>Mohammed </a:t>
            </a:r>
            <a:r>
              <a:rPr lang="en-IN" dirty="0"/>
              <a:t>Sohail Hussain</a:t>
            </a:r>
          </a:p>
        </p:txBody>
      </p:sp>
    </p:spTree>
    <p:extLst>
      <p:ext uri="{BB962C8B-B14F-4D97-AF65-F5344CB8AC3E}">
        <p14:creationId xmlns:p14="http://schemas.microsoft.com/office/powerpoint/2010/main" val="2364379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89" y="2656573"/>
            <a:ext cx="10058400" cy="24505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89" y="1819176"/>
            <a:ext cx="10058400" cy="837398"/>
          </a:xfrm>
          <a:prstGeom prst="rect">
            <a:avLst/>
          </a:prstGeom>
        </p:spPr>
      </p:pic>
    </p:spTree>
    <p:extLst>
      <p:ext uri="{BB962C8B-B14F-4D97-AF65-F5344CB8AC3E}">
        <p14:creationId xmlns:p14="http://schemas.microsoft.com/office/powerpoint/2010/main" val="45701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appropriate metric</a:t>
            </a:r>
            <a:endParaRPr lang="en-IN" dirty="0"/>
          </a:p>
        </p:txBody>
      </p:sp>
      <p:sp>
        <p:nvSpPr>
          <p:cNvPr id="3" name="Content Placeholder 2"/>
          <p:cNvSpPr>
            <a:spLocks noGrp="1"/>
          </p:cNvSpPr>
          <p:nvPr>
            <p:ph idx="1"/>
          </p:nvPr>
        </p:nvSpPr>
        <p:spPr/>
        <p:txBody>
          <a:bodyPr/>
          <a:lstStyle/>
          <a:p>
            <a:r>
              <a:rPr lang="en-US" dirty="0"/>
              <a:t>giving wrong prediction is considered as a big mistake because the candidate applying for some particular position would be called for wrong position  interview which eventually leads in loss of time for both interviewer and candidate also loss of resources to setup the interview so we need to check that the model gives more true positive and less false positive</a:t>
            </a:r>
            <a:endParaRPr lang="en-IN" dirty="0"/>
          </a:p>
        </p:txBody>
      </p:sp>
    </p:spTree>
    <p:extLst>
      <p:ext uri="{BB962C8B-B14F-4D97-AF65-F5344CB8AC3E}">
        <p14:creationId xmlns:p14="http://schemas.microsoft.com/office/powerpoint/2010/main" val="3091319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 - </a:t>
            </a:r>
            <a:endParaRPr lang="en-IN" dirty="0"/>
          </a:p>
        </p:txBody>
      </p:sp>
      <p:sp>
        <p:nvSpPr>
          <p:cNvPr id="3" name="Content Placeholder 2"/>
          <p:cNvSpPr>
            <a:spLocks noGrp="1"/>
          </p:cNvSpPr>
          <p:nvPr>
            <p:ph idx="1"/>
          </p:nvPr>
        </p:nvSpPr>
        <p:spPr>
          <a:xfrm>
            <a:off x="1097280" y="1845733"/>
            <a:ext cx="10189556" cy="4434993"/>
          </a:xfrm>
        </p:spPr>
        <p:txBody>
          <a:bodyPr>
            <a:normAutofit lnSpcReduction="10000"/>
          </a:bodyPr>
          <a:lstStyle/>
          <a:p>
            <a:pPr>
              <a:buFont typeface="Arial" panose="020B0604020202020204" pitchFamily="34" charset="0"/>
              <a:buChar char="•"/>
            </a:pPr>
            <a:r>
              <a:rPr lang="en-US" dirty="0" smtClean="0"/>
              <a:t> Selected </a:t>
            </a:r>
            <a:r>
              <a:rPr lang="en-US" dirty="0"/>
              <a:t>Naive Bayes Multinomial over KNN despite similar metric scores</a:t>
            </a:r>
            <a:r>
              <a:rPr lang="en-US" dirty="0" smtClean="0"/>
              <a:t>.</a:t>
            </a:r>
            <a:endParaRPr lang="en-IN" dirty="0"/>
          </a:p>
          <a:p>
            <a:pPr>
              <a:buFont typeface="Arial" panose="020B0604020202020204" pitchFamily="34" charset="0"/>
              <a:buChar char="•"/>
            </a:pPr>
            <a:r>
              <a:rPr lang="en-US" dirty="0" smtClean="0"/>
              <a:t> KNN </a:t>
            </a:r>
            <a:r>
              <a:rPr lang="en-US" dirty="0"/>
              <a:t>is a lazy learner; it does no work during training, calculating distances only during testing</a:t>
            </a:r>
            <a:r>
              <a:rPr lang="en-US" dirty="0" smtClean="0"/>
              <a:t>.</a:t>
            </a:r>
          </a:p>
          <a:p>
            <a:pPr>
              <a:buFont typeface="Arial" panose="020B0604020202020204" pitchFamily="34" charset="0"/>
              <a:buChar char="•"/>
            </a:pPr>
            <a:r>
              <a:rPr lang="en-IN" dirty="0" smtClean="0"/>
              <a:t> Utilizes </a:t>
            </a:r>
            <a:r>
              <a:rPr lang="en-IN" dirty="0"/>
              <a:t>Euclidean distance for distance calculation</a:t>
            </a:r>
            <a:r>
              <a:rPr lang="en-IN" dirty="0" smtClean="0"/>
              <a:t>.</a:t>
            </a:r>
          </a:p>
          <a:p>
            <a:pPr>
              <a:buFont typeface="Arial" panose="020B0604020202020204" pitchFamily="34" charset="0"/>
              <a:buChar char="•"/>
            </a:pPr>
            <a:r>
              <a:rPr lang="en-US" dirty="0" smtClean="0"/>
              <a:t> Dataset </a:t>
            </a:r>
            <a:r>
              <a:rPr lang="en-US" dirty="0"/>
              <a:t>employs count vectorization with 1000 columns from grid search</a:t>
            </a:r>
            <a:r>
              <a:rPr lang="en-US" dirty="0" smtClean="0"/>
              <a:t>.</a:t>
            </a:r>
          </a:p>
          <a:p>
            <a:pPr>
              <a:buFont typeface="Arial" panose="020B0604020202020204" pitchFamily="34" charset="0"/>
              <a:buChar char="•"/>
            </a:pPr>
            <a:r>
              <a:rPr lang="en-US" dirty="0"/>
              <a:t> In higher dimensions, Euclidean distance becomes less effective</a:t>
            </a:r>
            <a:r>
              <a:rPr lang="en-US" dirty="0" smtClean="0"/>
              <a:t>.</a:t>
            </a:r>
          </a:p>
          <a:p>
            <a:pPr>
              <a:buFont typeface="Arial" panose="020B0604020202020204" pitchFamily="34" charset="0"/>
              <a:buChar char="•"/>
            </a:pPr>
            <a:r>
              <a:rPr lang="en-US" dirty="0"/>
              <a:t> Calculating distance with each training point in higher dimensions is </a:t>
            </a:r>
            <a:r>
              <a:rPr lang="en-US" dirty="0" smtClean="0"/>
              <a:t>time-consuming.</a:t>
            </a:r>
          </a:p>
          <a:p>
            <a:pPr>
              <a:buFont typeface="Arial" panose="020B0604020202020204" pitchFamily="34" charset="0"/>
              <a:buChar char="•"/>
            </a:pPr>
            <a:r>
              <a:rPr lang="en-US" dirty="0" smtClean="0"/>
              <a:t> Naive </a:t>
            </a:r>
            <a:r>
              <a:rPr lang="en-US" dirty="0"/>
              <a:t>Bayes offers faster predictions due to its simplistic probabilistic model</a:t>
            </a:r>
            <a:r>
              <a:rPr lang="en-US" dirty="0" smtClean="0"/>
              <a:t>.</a:t>
            </a:r>
          </a:p>
          <a:p>
            <a:pPr>
              <a:buFont typeface="Arial" panose="020B0604020202020204" pitchFamily="34" charset="0"/>
              <a:buChar char="•"/>
            </a:pPr>
            <a:r>
              <a:rPr lang="en-US" dirty="0" smtClean="0"/>
              <a:t> Naive </a:t>
            </a:r>
            <a:r>
              <a:rPr lang="en-US" dirty="0"/>
              <a:t>Bayes particularly efficient with sparse, high-dimensional data</a:t>
            </a:r>
            <a:r>
              <a:rPr lang="en-US" dirty="0" smtClean="0"/>
              <a:t>.</a:t>
            </a:r>
          </a:p>
          <a:p>
            <a:pPr>
              <a:buFont typeface="Arial" panose="020B0604020202020204" pitchFamily="34" charset="0"/>
              <a:buChar char="•"/>
            </a:pPr>
            <a:r>
              <a:rPr lang="en-US" dirty="0" smtClean="0"/>
              <a:t> Despite </a:t>
            </a:r>
            <a:r>
              <a:rPr lang="en-US" dirty="0"/>
              <a:t>comparable performance, Naive Bayes was chosen for its computational </a:t>
            </a:r>
            <a:r>
              <a:rPr lang="en-US" dirty="0" smtClean="0"/>
              <a:t>efficiency.</a:t>
            </a:r>
          </a:p>
          <a:p>
            <a:pPr>
              <a:buFont typeface="Arial" panose="020B0604020202020204" pitchFamily="34" charset="0"/>
              <a:buChar char="•"/>
            </a:pPr>
            <a:r>
              <a:rPr lang="en-US" dirty="0" smtClean="0"/>
              <a:t> Decision </a:t>
            </a:r>
            <a:r>
              <a:rPr lang="en-US" dirty="0"/>
              <a:t>driven by consideration of prediction time and dimensionality.</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1140203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10C3-D6D3-ACE0-603A-13D86A2CC421}"/>
              </a:ext>
            </a:extLst>
          </p:cNvPr>
          <p:cNvSpPr>
            <a:spLocks noGrp="1"/>
          </p:cNvSpPr>
          <p:nvPr>
            <p:ph type="title"/>
          </p:nvPr>
        </p:nvSpPr>
        <p:spPr/>
        <p:txBody>
          <a:bodyPr/>
          <a:lstStyle/>
          <a:p>
            <a:r>
              <a:rPr lang="en-IN" dirty="0"/>
              <a:t>Model Deployment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545" y="1963553"/>
            <a:ext cx="8450434" cy="4247793"/>
          </a:xfrm>
          <a:prstGeom prst="rect">
            <a:avLst/>
          </a:prstGeom>
        </p:spPr>
      </p:pic>
    </p:spTree>
    <p:extLst>
      <p:ext uri="{BB962C8B-B14F-4D97-AF65-F5344CB8AC3E}">
        <p14:creationId xmlns:p14="http://schemas.microsoft.com/office/powerpoint/2010/main" val="302057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55" y="77002"/>
            <a:ext cx="11810198" cy="6160170"/>
          </a:xfrm>
          <a:prstGeom prst="rect">
            <a:avLst/>
          </a:prstGeom>
        </p:spPr>
      </p:pic>
    </p:spTree>
    <p:extLst>
      <p:ext uri="{BB962C8B-B14F-4D97-AF65-F5344CB8AC3E}">
        <p14:creationId xmlns:p14="http://schemas.microsoft.com/office/powerpoint/2010/main" val="372622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Faced -</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Mention </a:t>
            </a:r>
            <a:r>
              <a:rPr lang="en-US" dirty="0"/>
              <a:t>extraction the data from different extension files was difficult as different extension require different libraries so a research was done with the help of web and </a:t>
            </a:r>
            <a:r>
              <a:rPr lang="en-US" dirty="0" smtClean="0"/>
              <a:t>chatgpt </a:t>
            </a:r>
            <a:r>
              <a:rPr lang="en-US" dirty="0"/>
              <a:t>to use these different </a:t>
            </a:r>
            <a:r>
              <a:rPr lang="en-US" dirty="0" smtClean="0"/>
              <a:t>libraries . </a:t>
            </a:r>
          </a:p>
          <a:p>
            <a:pPr>
              <a:buFont typeface="Arial" panose="020B0604020202020204" pitchFamily="34" charset="0"/>
              <a:buChar char="•"/>
            </a:pPr>
            <a:r>
              <a:rPr lang="en-US" dirty="0" smtClean="0"/>
              <a:t> There </a:t>
            </a:r>
            <a:r>
              <a:rPr lang="en-US" dirty="0"/>
              <a:t>were 4 different subfolders for different categories of </a:t>
            </a:r>
            <a:r>
              <a:rPr lang="en-US" dirty="0" smtClean="0"/>
              <a:t>resumes so </a:t>
            </a:r>
            <a:r>
              <a:rPr lang="en-US" dirty="0"/>
              <a:t>to over come this made a custom function that takes the path of root directory of these subfolders so it becomes easier and automated to extracted data if the files are located in different </a:t>
            </a:r>
            <a:r>
              <a:rPr lang="en-US" dirty="0" smtClean="0"/>
              <a:t>subfolders.</a:t>
            </a:r>
          </a:p>
          <a:p>
            <a:pPr>
              <a:buFont typeface="Arial" panose="020B0604020202020204" pitchFamily="34" charset="0"/>
              <a:buChar char="•"/>
            </a:pPr>
            <a:r>
              <a:rPr lang="en-US" dirty="0" smtClean="0"/>
              <a:t> The </a:t>
            </a:r>
            <a:r>
              <a:rPr lang="en-US" dirty="0"/>
              <a:t>model building and evaluation process require training and </a:t>
            </a:r>
            <a:r>
              <a:rPr lang="en-US" dirty="0" smtClean="0"/>
              <a:t>evaluating </a:t>
            </a:r>
            <a:r>
              <a:rPr lang="en-US" dirty="0"/>
              <a:t>different algorithms and different technique to make vectors of </a:t>
            </a:r>
            <a:r>
              <a:rPr lang="en-US" dirty="0" smtClean="0"/>
              <a:t>words so </a:t>
            </a:r>
            <a:r>
              <a:rPr lang="en-US" dirty="0"/>
              <a:t>to automate the process of model </a:t>
            </a:r>
            <a:r>
              <a:rPr lang="en-US" dirty="0" smtClean="0"/>
              <a:t>building </a:t>
            </a:r>
            <a:r>
              <a:rPr lang="en-US" dirty="0"/>
              <a:t>and evaluating the model we made a custom function so that each </a:t>
            </a:r>
            <a:r>
              <a:rPr lang="en-US" dirty="0" smtClean="0"/>
              <a:t>combination </a:t>
            </a:r>
            <a:r>
              <a:rPr lang="en-US" dirty="0"/>
              <a:t>of model and vector technique with different parameter can be </a:t>
            </a:r>
            <a:r>
              <a:rPr lang="en-US" dirty="0" smtClean="0"/>
              <a:t>don't </a:t>
            </a:r>
            <a:r>
              <a:rPr lang="en-US" dirty="0"/>
              <a:t>and compared at </a:t>
            </a:r>
            <a:r>
              <a:rPr lang="en-US" dirty="0" smtClean="0"/>
              <a:t>once.</a:t>
            </a:r>
            <a:endParaRPr lang="en-IN" dirty="0"/>
          </a:p>
        </p:txBody>
      </p:sp>
    </p:spTree>
    <p:extLst>
      <p:ext uri="{BB962C8B-B14F-4D97-AF65-F5344CB8AC3E}">
        <p14:creationId xmlns:p14="http://schemas.microsoft.com/office/powerpoint/2010/main" val="177601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CC22-B029-D22F-34E9-A01C0CDB1781}"/>
              </a:ext>
            </a:extLst>
          </p:cNvPr>
          <p:cNvSpPr>
            <a:spLocks noGrp="1"/>
          </p:cNvSpPr>
          <p:nvPr>
            <p:ph type="title"/>
          </p:nvPr>
        </p:nvSpPr>
        <p:spPr>
          <a:xfrm>
            <a:off x="1066800" y="1353403"/>
            <a:ext cx="10058400" cy="1450757"/>
          </a:xfrm>
        </p:spPr>
        <p:txBody>
          <a:bodyPr>
            <a:normAutofit/>
          </a:bodyPr>
          <a:lstStyle/>
          <a:p>
            <a:r>
              <a:rPr lang="en-IN" sz="6600" dirty="0"/>
              <a:t>Thankyou</a:t>
            </a:r>
          </a:p>
        </p:txBody>
      </p:sp>
    </p:spTree>
    <p:extLst>
      <p:ext uri="{BB962C8B-B14F-4D97-AF65-F5344CB8AC3E}">
        <p14:creationId xmlns:p14="http://schemas.microsoft.com/office/powerpoint/2010/main" val="389530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BCB1-328D-A09E-700F-233C048EF9E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AC1B119-1B15-AAFC-811E-8BBC1C4A0986}"/>
              </a:ext>
            </a:extLst>
          </p:cNvPr>
          <p:cNvSpPr>
            <a:spLocks noGrp="1"/>
          </p:cNvSpPr>
          <p:nvPr>
            <p:ph idx="1"/>
          </p:nvPr>
        </p:nvSpPr>
        <p:spPr/>
        <p:txBody>
          <a:bodyPr>
            <a:normAutofit/>
          </a:bodyPr>
          <a:lstStyle/>
          <a:p>
            <a:pPr>
              <a:buFont typeface="Arial" panose="020B0604020202020204" pitchFamily="34" charset="0"/>
              <a:buChar char="•"/>
            </a:pPr>
            <a:r>
              <a:rPr lang="en-IN" sz="2400" dirty="0">
                <a:solidFill>
                  <a:srgbClr val="000000"/>
                </a:solidFill>
                <a:effectLst/>
                <a:latin typeface="+mj-lt"/>
                <a:ea typeface="Arial" panose="020B0604020202020204" pitchFamily="34" charset="0"/>
              </a:rPr>
              <a:t>The amount of resume that companies get is insane. </a:t>
            </a:r>
            <a:r>
              <a:rPr lang="en-IN" sz="2400" dirty="0">
                <a:solidFill>
                  <a:srgbClr val="000000"/>
                </a:solidFill>
                <a:latin typeface="+mj-lt"/>
                <a:ea typeface="Arial" panose="020B0604020202020204" pitchFamily="34" charset="0"/>
              </a:rPr>
              <a:t>It takes a lot of time to check every single resume manually.</a:t>
            </a:r>
          </a:p>
          <a:p>
            <a:pPr>
              <a:buFont typeface="Arial" panose="020B0604020202020204" pitchFamily="34" charset="0"/>
              <a:buChar char="•"/>
            </a:pPr>
            <a:r>
              <a:rPr lang="en-IN" sz="2400" dirty="0">
                <a:solidFill>
                  <a:srgbClr val="000000"/>
                </a:solidFill>
                <a:latin typeface="+mj-lt"/>
                <a:ea typeface="Arial" panose="020B0604020202020204" pitchFamily="34" charset="0"/>
              </a:rPr>
              <a:t> </a:t>
            </a:r>
            <a:r>
              <a:rPr lang="en-IN" sz="2400" dirty="0">
                <a:solidFill>
                  <a:srgbClr val="000000"/>
                </a:solidFill>
                <a:effectLst/>
                <a:latin typeface="+mj-lt"/>
                <a:ea typeface="Arial" panose="020B0604020202020204" pitchFamily="34" charset="0"/>
              </a:rPr>
              <a:t>In order to reduce this effort, Resume classification can be done using Machine Learning.</a:t>
            </a:r>
            <a:endParaRPr lang="en-IN" sz="2400" dirty="0">
              <a:solidFill>
                <a:srgbClr val="000000"/>
              </a:solidFill>
              <a:latin typeface="+mj-lt"/>
              <a:ea typeface="Arial" panose="020B0604020202020204" pitchFamily="34" charset="0"/>
            </a:endParaRPr>
          </a:p>
          <a:p>
            <a:pPr>
              <a:buFont typeface="Arial" panose="020B0604020202020204" pitchFamily="34" charset="0"/>
              <a:buChar char="•"/>
            </a:pPr>
            <a:r>
              <a:rPr lang="en-IN" sz="2400" dirty="0">
                <a:solidFill>
                  <a:srgbClr val="000000"/>
                </a:solidFill>
                <a:effectLst/>
                <a:latin typeface="+mj-lt"/>
                <a:ea typeface="Arial" panose="020B0604020202020204" pitchFamily="34" charset="0"/>
              </a:rPr>
              <a:t>The document classification solution should significantly reduce the manual human effort in the HRM. It should achieve a higher level of accuracy and automation with minimal human intervention </a:t>
            </a:r>
            <a:r>
              <a:rPr lang="en-IN" sz="2400" dirty="0">
                <a:solidFill>
                  <a:srgbClr val="000000"/>
                </a:solidFill>
                <a:effectLst/>
                <a:uFill>
                  <a:solidFill>
                    <a:srgbClr val="000000"/>
                  </a:solidFill>
                </a:uFill>
                <a:latin typeface="+mj-lt"/>
                <a:ea typeface="Arial" panose="020B0604020202020204" pitchFamily="34" charset="0"/>
              </a:rPr>
              <a:t>Sample Dat Set. </a:t>
            </a:r>
            <a:endParaRPr lang="en-IN" sz="2400" dirty="0">
              <a:latin typeface="+mj-lt"/>
            </a:endParaRPr>
          </a:p>
        </p:txBody>
      </p:sp>
    </p:spTree>
    <p:extLst>
      <p:ext uri="{BB962C8B-B14F-4D97-AF65-F5344CB8AC3E}">
        <p14:creationId xmlns:p14="http://schemas.microsoft.com/office/powerpoint/2010/main" val="2157056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18B8-603A-D6E9-3EE0-BCB44EFC3857}"/>
              </a:ext>
            </a:extLst>
          </p:cNvPr>
          <p:cNvSpPr>
            <a:spLocks noGrp="1"/>
          </p:cNvSpPr>
          <p:nvPr>
            <p:ph type="title"/>
          </p:nvPr>
        </p:nvSpPr>
        <p:spPr/>
        <p:txBody>
          <a:bodyPr/>
          <a:lstStyle/>
          <a:p>
            <a:r>
              <a:rPr lang="en-IN" dirty="0"/>
              <a:t>Data set-</a:t>
            </a:r>
          </a:p>
        </p:txBody>
      </p:sp>
      <p:sp>
        <p:nvSpPr>
          <p:cNvPr id="3" name="Content Placeholder 2">
            <a:extLst>
              <a:ext uri="{FF2B5EF4-FFF2-40B4-BE49-F238E27FC236}">
                <a16:creationId xmlns:a16="http://schemas.microsoft.com/office/drawing/2014/main" id="{4105E01F-AF41-8152-31A7-266303C9D817}"/>
              </a:ext>
            </a:extLst>
          </p:cNvPr>
          <p:cNvSpPr>
            <a:spLocks noGrp="1"/>
          </p:cNvSpPr>
          <p:nvPr>
            <p:ph idx="1"/>
          </p:nvPr>
        </p:nvSpPr>
        <p:spPr/>
        <p:txBody>
          <a:bodyPr/>
          <a:lstStyle/>
          <a:p>
            <a:r>
              <a:rPr lang="en-IN" dirty="0"/>
              <a:t>The data set contains 79 resumes divided into 4 categories. They are – </a:t>
            </a:r>
          </a:p>
          <a:p>
            <a:pPr lvl="1">
              <a:buFont typeface="Arial" panose="020B0604020202020204" pitchFamily="34" charset="0"/>
              <a:buChar char="•"/>
            </a:pPr>
            <a:r>
              <a:rPr lang="en-IN" dirty="0"/>
              <a:t>Peoplesoft resumes</a:t>
            </a:r>
          </a:p>
          <a:p>
            <a:pPr lvl="1">
              <a:buFont typeface="Arial" panose="020B0604020202020204" pitchFamily="34" charset="0"/>
              <a:buChar char="•"/>
            </a:pPr>
            <a:r>
              <a:rPr lang="en-IN" dirty="0"/>
              <a:t>React resumes</a:t>
            </a:r>
          </a:p>
          <a:p>
            <a:pPr lvl="1">
              <a:buFont typeface="Arial" panose="020B0604020202020204" pitchFamily="34" charset="0"/>
              <a:buChar char="•"/>
            </a:pPr>
            <a:r>
              <a:rPr lang="en-IN" dirty="0"/>
              <a:t>SQL Developer Lightning insights resumes</a:t>
            </a:r>
          </a:p>
          <a:p>
            <a:pPr lvl="1">
              <a:buFont typeface="Arial" panose="020B0604020202020204" pitchFamily="34" charset="0"/>
              <a:buChar char="•"/>
            </a:pPr>
            <a:r>
              <a:rPr lang="en-IN" dirty="0"/>
              <a:t>Workday resumes</a:t>
            </a:r>
          </a:p>
          <a:p>
            <a:pPr marL="201168" lvl="1" indent="0">
              <a:buNone/>
            </a:pPr>
            <a:endParaRPr lang="en-IN" dirty="0"/>
          </a:p>
          <a:p>
            <a:pPr marL="201168" lvl="1" indent="0">
              <a:buNone/>
            </a:pPr>
            <a:r>
              <a:rPr lang="en-IN" dirty="0"/>
              <a:t>The resume are in 3 different formats-</a:t>
            </a:r>
          </a:p>
          <a:p>
            <a:pPr lvl="1">
              <a:buFont typeface="Arial" panose="020B0604020202020204" pitchFamily="34" charset="0"/>
              <a:buChar char="•"/>
            </a:pPr>
            <a:r>
              <a:rPr lang="en-IN" dirty="0"/>
              <a:t>.doc</a:t>
            </a:r>
          </a:p>
          <a:p>
            <a:pPr lvl="1">
              <a:buFont typeface="Arial" panose="020B0604020202020204" pitchFamily="34" charset="0"/>
              <a:buChar char="•"/>
            </a:pPr>
            <a:r>
              <a:rPr lang="en-IN" dirty="0"/>
              <a:t>.docx</a:t>
            </a:r>
          </a:p>
          <a:p>
            <a:pPr lvl="1">
              <a:buFont typeface="Arial" panose="020B0604020202020204" pitchFamily="34" charset="0"/>
              <a:buChar char="•"/>
            </a:pPr>
            <a:r>
              <a:rPr lang="en-IN" dirty="0"/>
              <a:t>.pdf</a:t>
            </a:r>
          </a:p>
        </p:txBody>
      </p:sp>
    </p:spTree>
    <p:extLst>
      <p:ext uri="{BB962C8B-B14F-4D97-AF65-F5344CB8AC3E}">
        <p14:creationId xmlns:p14="http://schemas.microsoft.com/office/powerpoint/2010/main" val="362365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8C3A-AC2B-A3E3-2183-7F515C1BC495}"/>
              </a:ext>
            </a:extLst>
          </p:cNvPr>
          <p:cNvSpPr>
            <a:spLocks noGrp="1"/>
          </p:cNvSpPr>
          <p:nvPr>
            <p:ph type="title"/>
          </p:nvPr>
        </p:nvSpPr>
        <p:spPr/>
        <p:txBody>
          <a:bodyPr/>
          <a:lstStyle/>
          <a:p>
            <a:r>
              <a:rPr lang="en-IN" dirty="0"/>
              <a:t>Extraction-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The task involved processing files with varied extensions: .docx and .doc formats</a:t>
            </a:r>
            <a:r>
              <a:rPr lang="en-US" dirty="0" smtClean="0"/>
              <a:t>.</a:t>
            </a:r>
          </a:p>
          <a:p>
            <a:pPr>
              <a:buFont typeface="Wingdings" panose="05000000000000000000" pitchFamily="2" charset="2"/>
              <a:buChar char="Ø"/>
            </a:pPr>
            <a:r>
              <a:rPr lang="en-US" dirty="0"/>
              <a:t>Utilized the </a:t>
            </a:r>
            <a:r>
              <a:rPr lang="en-US" dirty="0" smtClean="0"/>
              <a:t>Python-.docx </a:t>
            </a:r>
            <a:r>
              <a:rPr lang="en-US" dirty="0"/>
              <a:t>library to extract content from .docx files seamlessly</a:t>
            </a:r>
            <a:r>
              <a:rPr lang="en-US" dirty="0" smtClean="0"/>
              <a:t>.</a:t>
            </a:r>
          </a:p>
          <a:p>
            <a:pPr>
              <a:buFont typeface="Wingdings" panose="05000000000000000000" pitchFamily="2" charset="2"/>
              <a:buChar char="Ø"/>
            </a:pPr>
            <a:r>
              <a:rPr lang="en-US" dirty="0"/>
              <a:t>For .doc files, employed the Win32 library to open and then save them as .docx extensions</a:t>
            </a:r>
            <a:r>
              <a:rPr lang="en-US" dirty="0" smtClean="0"/>
              <a:t>.</a:t>
            </a:r>
          </a:p>
          <a:p>
            <a:pPr>
              <a:buFont typeface="Wingdings" panose="05000000000000000000" pitchFamily="2" charset="2"/>
              <a:buChar char="Ø"/>
            </a:pPr>
            <a:r>
              <a:rPr lang="en-US" dirty="0"/>
              <a:t>After conversion, utilized </a:t>
            </a:r>
            <a:r>
              <a:rPr lang="en-US" dirty="0" smtClean="0"/>
              <a:t>Python-.docx </a:t>
            </a:r>
            <a:r>
              <a:rPr lang="en-US" dirty="0"/>
              <a:t>to read the newly created .docx files</a:t>
            </a:r>
            <a:r>
              <a:rPr lang="en-US" dirty="0" smtClean="0"/>
              <a:t>.</a:t>
            </a:r>
          </a:p>
          <a:p>
            <a:pPr>
              <a:buFont typeface="Wingdings" panose="05000000000000000000" pitchFamily="2" charset="2"/>
              <a:buChar char="Ø"/>
            </a:pPr>
            <a:r>
              <a:rPr lang="en-US" dirty="0"/>
              <a:t>Leveraged the Pyresparser library to efficiently extract skills from resumes</a:t>
            </a:r>
            <a:r>
              <a:rPr lang="en-US" dirty="0" smtClean="0"/>
              <a:t>.</a:t>
            </a:r>
          </a:p>
          <a:p>
            <a:pPr>
              <a:buFont typeface="Wingdings" panose="05000000000000000000" pitchFamily="2" charset="2"/>
              <a:buChar char="Ø"/>
            </a:pPr>
            <a:r>
              <a:rPr lang="en-US" dirty="0"/>
              <a:t>This approach ensured comprehensive handling of diverse file formats, facilitating seamless extraction and analysis of resume data</a:t>
            </a:r>
            <a:r>
              <a:rPr lang="en-US" dirty="0" smtClean="0"/>
              <a:t>.</a:t>
            </a:r>
          </a:p>
          <a:p>
            <a:pPr>
              <a:buFont typeface="Wingdings" panose="05000000000000000000" pitchFamily="2" charset="2"/>
              <a:buChar char="Ø"/>
            </a:pPr>
            <a:r>
              <a:rPr lang="en-US" dirty="0"/>
              <a:t>By combining these libraries, the workflow enabled efficient processing of both .docx and .doc files, ensuring compatibility and streamlined extraction of pertinent information.</a:t>
            </a:r>
            <a:endParaRPr lang="en-IN" dirty="0"/>
          </a:p>
        </p:txBody>
      </p:sp>
    </p:spTree>
    <p:extLst>
      <p:ext uri="{BB962C8B-B14F-4D97-AF65-F5344CB8AC3E}">
        <p14:creationId xmlns:p14="http://schemas.microsoft.com/office/powerpoint/2010/main" val="230209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DAAE-1CBD-1B34-D428-252B1F8EDF80}"/>
              </a:ext>
            </a:extLst>
          </p:cNvPr>
          <p:cNvSpPr>
            <a:spLocks noGrp="1"/>
          </p:cNvSpPr>
          <p:nvPr>
            <p:ph type="title"/>
          </p:nvPr>
        </p:nvSpPr>
        <p:spPr/>
        <p:txBody>
          <a:bodyPr/>
          <a:lstStyle/>
          <a:p>
            <a:r>
              <a:rPr lang="en-IN" dirty="0"/>
              <a:t>EDA and Data </a:t>
            </a:r>
            <a:r>
              <a:rPr lang="en-IN" dirty="0" smtClean="0"/>
              <a:t>Pre-processing</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276"/>
            <a:ext cx="5615709" cy="4156707"/>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5418" y="1924276"/>
            <a:ext cx="4737343" cy="3829247"/>
          </a:xfrm>
        </p:spPr>
      </p:pic>
    </p:spTree>
    <p:extLst>
      <p:ext uri="{BB962C8B-B14F-4D97-AF65-F5344CB8AC3E}">
        <p14:creationId xmlns:p14="http://schemas.microsoft.com/office/powerpoint/2010/main" val="242333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4568" cy="33435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783" y="3275844"/>
            <a:ext cx="7472218" cy="3628337"/>
          </a:xfrm>
          <a:prstGeom prst="rect">
            <a:avLst/>
          </a:prstGeom>
        </p:spPr>
      </p:pic>
    </p:spTree>
    <p:extLst>
      <p:ext uri="{BB962C8B-B14F-4D97-AF65-F5344CB8AC3E}">
        <p14:creationId xmlns:p14="http://schemas.microsoft.com/office/powerpoint/2010/main" val="297460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31" y="202961"/>
            <a:ext cx="3568883" cy="3530781"/>
          </a:xfrm>
          <a:prstGeom prst="rect">
            <a:avLst/>
          </a:prstGeom>
        </p:spPr>
      </p:pic>
      <p:sp>
        <p:nvSpPr>
          <p:cNvPr id="3" name="Rectangle 2"/>
          <p:cNvSpPr/>
          <p:nvPr/>
        </p:nvSpPr>
        <p:spPr>
          <a:xfrm>
            <a:off x="0" y="3881691"/>
            <a:ext cx="6096000" cy="369332"/>
          </a:xfrm>
          <a:prstGeom prst="rect">
            <a:avLst/>
          </a:prstGeom>
        </p:spPr>
        <p:txBody>
          <a:bodyPr>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Around 66% people have not mentioned any </a:t>
            </a:r>
            <a:r>
              <a:rPr lang="en-US" dirty="0" smtClean="0">
                <a:solidFill>
                  <a:srgbClr val="000000"/>
                </a:solidFill>
                <a:latin typeface="Calibri" panose="020F0502020204030204" pitchFamily="34" charset="0"/>
                <a:cs typeface="Calibri" panose="020F0502020204030204" pitchFamily="34" charset="0"/>
              </a:rPr>
              <a:t>language.</a:t>
            </a:r>
            <a:endParaRPr lang="en-US" dirty="0">
              <a:solidFill>
                <a:srgbClr val="000000"/>
              </a:solidFill>
              <a:latin typeface="Calibri" panose="020F0502020204030204" pitchFamily="34" charset="0"/>
              <a:cs typeface="Calibri" panose="020F0502020204030204" pitchFamily="34" charset="0"/>
            </a:endParaRPr>
          </a:p>
        </p:txBody>
      </p:sp>
      <p:sp>
        <p:nvSpPr>
          <p:cNvPr id="4" name="Rectangle 3"/>
          <p:cNvSpPr/>
          <p:nvPr/>
        </p:nvSpPr>
        <p:spPr>
          <a:xfrm>
            <a:off x="0" y="4426612"/>
            <a:ext cx="4195251"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19% people speak 3 or more </a:t>
            </a:r>
            <a:r>
              <a:rPr lang="en-US" dirty="0" smtClean="0">
                <a:solidFill>
                  <a:srgbClr val="000000"/>
                </a:solidFill>
                <a:latin typeface="Calibri" panose="020F0502020204030204" pitchFamily="34" charset="0"/>
                <a:cs typeface="Calibri" panose="020F0502020204030204" pitchFamily="34" charset="0"/>
              </a:rPr>
              <a:t>languages.</a:t>
            </a:r>
            <a:endParaRPr lang="en-US" dirty="0">
              <a:solidFill>
                <a:srgbClr val="000000"/>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85" y="309329"/>
            <a:ext cx="3854648" cy="3505380"/>
          </a:xfrm>
          <a:prstGeom prst="rect">
            <a:avLst/>
          </a:prstGeom>
        </p:spPr>
      </p:pic>
      <p:sp>
        <p:nvSpPr>
          <p:cNvPr id="6" name="Rectangle 5"/>
          <p:cNvSpPr/>
          <p:nvPr/>
        </p:nvSpPr>
        <p:spPr>
          <a:xfrm>
            <a:off x="7287491" y="4103447"/>
            <a:ext cx="449811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around 20% people have not mentioned there education</a:t>
            </a:r>
            <a:endParaRPr lang="en-US"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378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07691" cy="34418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462" y="3409773"/>
            <a:ext cx="7550538" cy="3448227"/>
          </a:xfrm>
          <a:prstGeom prst="rect">
            <a:avLst/>
          </a:prstGeom>
        </p:spPr>
      </p:pic>
    </p:spTree>
    <p:extLst>
      <p:ext uri="{BB962C8B-B14F-4D97-AF65-F5344CB8AC3E}">
        <p14:creationId xmlns:p14="http://schemas.microsoft.com/office/powerpoint/2010/main" val="27648231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671</TotalTime>
  <Words>692</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Retrospect</vt:lpstr>
      <vt:lpstr>Resume Classification using NLP</vt:lpstr>
      <vt:lpstr>Group Members-</vt:lpstr>
      <vt:lpstr>Introduction-</vt:lpstr>
      <vt:lpstr>Data set-</vt:lpstr>
      <vt:lpstr>Extraction-</vt:lpstr>
      <vt:lpstr>EDA and Data Pre-processing</vt:lpstr>
      <vt:lpstr>PowerPoint Presentation</vt:lpstr>
      <vt:lpstr>PowerPoint Presentation</vt:lpstr>
      <vt:lpstr>PowerPoint Presentation</vt:lpstr>
      <vt:lpstr>PowerPoint Presentation</vt:lpstr>
      <vt:lpstr>Text Processing-</vt:lpstr>
      <vt:lpstr>Most used words-</vt:lpstr>
      <vt:lpstr>Word cloud- </vt:lpstr>
      <vt:lpstr>Model building-</vt:lpstr>
      <vt:lpstr>PowerPoint Presentation</vt:lpstr>
      <vt:lpstr>PowerPoint Presentation</vt:lpstr>
      <vt:lpstr>PowerPoint Presentation</vt:lpstr>
      <vt:lpstr>PowerPoint Presentation</vt:lpstr>
      <vt:lpstr>PowerPoint Presentation</vt:lpstr>
      <vt:lpstr>PowerPoint Presentation</vt:lpstr>
      <vt:lpstr>Selection of appropriate metric</vt:lpstr>
      <vt:lpstr>Model Selection - </vt:lpstr>
      <vt:lpstr>Model Deployment -</vt:lpstr>
      <vt:lpstr>PowerPoint Presentation</vt:lpstr>
      <vt:lpstr>Challenges Faced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 using NLP</dc:title>
  <dc:creator>sakshi jadhav</dc:creator>
  <cp:lastModifiedBy>Hp</cp:lastModifiedBy>
  <cp:revision>20</cp:revision>
  <dcterms:created xsi:type="dcterms:W3CDTF">2023-03-27T17:34:03Z</dcterms:created>
  <dcterms:modified xsi:type="dcterms:W3CDTF">2024-04-03T15:26:26Z</dcterms:modified>
</cp:coreProperties>
</file>